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734effb2f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734effb2f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734effb2f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734effb2f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34effb2f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34effb2f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734effb2f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34effb2f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t>Principles = background info that we already know and the foundation of this </a:t>
            </a:r>
            <a:r>
              <a:rPr lang="en" sz="1200"/>
              <a:t>experiment</a:t>
            </a:r>
            <a:r>
              <a:rPr lang="en" sz="1200"/>
              <a:t>. </a:t>
            </a:r>
            <a:r>
              <a:rPr lang="en" sz="1200"/>
              <a:t>Around certain materials such as nafion there is an EZ water layer surrounding the material. </a:t>
            </a:r>
            <a:endParaRPr sz="1200"/>
          </a:p>
          <a:p>
            <a:pPr indent="0" lvl="0" marL="0" rtl="0" algn="l">
              <a:lnSpc>
                <a:spcPct val="100000"/>
              </a:lnSpc>
              <a:spcBef>
                <a:spcPts val="16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73692bc88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3692bc88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Describe the experiment. How were the materials going to be used?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Wasn’t </a:t>
            </a:r>
            <a:r>
              <a:rPr lang="en"/>
              <a:t>conducted</a:t>
            </a:r>
            <a:r>
              <a:rPr lang="en"/>
              <a:t> due to school shutdown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734effb2f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734effb2f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7396dfea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396dfea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734effb2f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734effb2f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hyperlink" Target="http://drive.google.com/file/d/1xC-5jtduJlUUnGwTWgQMJ-zeeUZBYtu4/view" TargetMode="External"/><Relationship Id="rId5"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168050"/>
            <a:ext cx="8520600" cy="227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Mysteries of Water</a:t>
            </a:r>
            <a:endParaRPr/>
          </a:p>
          <a:p>
            <a:pPr indent="0" lvl="0" marL="0" rtl="0" algn="ctr">
              <a:spcBef>
                <a:spcPts val="0"/>
              </a:spcBef>
              <a:spcAft>
                <a:spcPts val="0"/>
              </a:spcAft>
              <a:buNone/>
            </a:pPr>
            <a:r>
              <a:rPr lang="en" sz="3600"/>
              <a:t>Creative Inquiry </a:t>
            </a:r>
            <a:endParaRPr sz="3600"/>
          </a:p>
          <a:p>
            <a:pPr indent="0" lvl="0" marL="0" rtl="0" algn="ctr">
              <a:spcBef>
                <a:spcPts val="0"/>
              </a:spcBef>
              <a:spcAft>
                <a:spcPts val="0"/>
              </a:spcAft>
              <a:buNone/>
            </a:pPr>
            <a:r>
              <a:rPr lang="en" sz="3600"/>
              <a:t>Spring 2020</a:t>
            </a:r>
            <a:endParaRPr sz="3600"/>
          </a:p>
        </p:txBody>
      </p:sp>
      <p:sp>
        <p:nvSpPr>
          <p:cNvPr id="55" name="Google Shape;55;p13"/>
          <p:cNvSpPr txBox="1"/>
          <p:nvPr>
            <p:ph idx="1" type="subTitle"/>
          </p:nvPr>
        </p:nvSpPr>
        <p:spPr>
          <a:xfrm>
            <a:off x="340925" y="4236900"/>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Parth Patel     Tanner Street     James Webber</a:t>
            </a:r>
            <a:endParaRPr/>
          </a:p>
        </p:txBody>
      </p:sp>
      <p:pic>
        <p:nvPicPr>
          <p:cNvPr id="56" name="Google Shape;56;p13"/>
          <p:cNvPicPr preferRelativeResize="0"/>
          <p:nvPr/>
        </p:nvPicPr>
        <p:blipFill rotWithShape="1">
          <a:blip r:embed="rId3">
            <a:alphaModFix/>
          </a:blip>
          <a:srcRect b="9534" l="19202" r="27157" t="6607"/>
          <a:stretch/>
        </p:blipFill>
        <p:spPr>
          <a:xfrm>
            <a:off x="6319800" y="2776323"/>
            <a:ext cx="1401430" cy="1460575"/>
          </a:xfrm>
          <a:prstGeom prst="rect">
            <a:avLst/>
          </a:prstGeom>
          <a:noFill/>
          <a:ln>
            <a:noFill/>
          </a:ln>
        </p:spPr>
      </p:pic>
      <p:pic>
        <p:nvPicPr>
          <p:cNvPr id="57" name="Google Shape;57;p13"/>
          <p:cNvPicPr preferRelativeResize="0"/>
          <p:nvPr/>
        </p:nvPicPr>
        <p:blipFill>
          <a:blip r:embed="rId4">
            <a:alphaModFix/>
          </a:blip>
          <a:stretch>
            <a:fillRect/>
          </a:stretch>
        </p:blipFill>
        <p:spPr>
          <a:xfrm>
            <a:off x="1424875" y="2776325"/>
            <a:ext cx="1106504" cy="1460576"/>
          </a:xfrm>
          <a:prstGeom prst="rect">
            <a:avLst/>
          </a:prstGeom>
          <a:noFill/>
          <a:ln>
            <a:noFill/>
          </a:ln>
        </p:spPr>
      </p:pic>
      <p:pic>
        <p:nvPicPr>
          <p:cNvPr id="58" name="Google Shape;58;p13"/>
          <p:cNvPicPr preferRelativeResize="0"/>
          <p:nvPr/>
        </p:nvPicPr>
        <p:blipFill>
          <a:blip r:embed="rId5">
            <a:alphaModFix/>
          </a:blip>
          <a:stretch>
            <a:fillRect/>
          </a:stretch>
        </p:blipFill>
        <p:spPr>
          <a:xfrm>
            <a:off x="3766247" y="2776325"/>
            <a:ext cx="1318678" cy="1564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311700" y="2094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Basis of CI</a:t>
            </a:r>
            <a:endParaRPr/>
          </a:p>
        </p:txBody>
      </p:sp>
      <p:sp>
        <p:nvSpPr>
          <p:cNvPr id="64" name="Google Shape;64;p14"/>
          <p:cNvSpPr txBox="1"/>
          <p:nvPr>
            <p:ph idx="1" type="body"/>
          </p:nvPr>
        </p:nvSpPr>
        <p:spPr>
          <a:xfrm>
            <a:off x="311700" y="1709625"/>
            <a:ext cx="8520600" cy="2859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Gerald Pollack and other scientists noticed particles in water are excluded from an area of water next to some surfaces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It was suspected that this water may have different properties than bulk water and even possibly different structure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This area of water may be responsible for </a:t>
            </a:r>
            <a:r>
              <a:rPr lang="en">
                <a:solidFill>
                  <a:srgbClr val="000000"/>
                </a:solidFill>
              </a:rPr>
              <a:t>phenomena</a:t>
            </a:r>
            <a:r>
              <a:rPr lang="en">
                <a:solidFill>
                  <a:srgbClr val="000000"/>
                </a:solidFill>
              </a:rPr>
              <a:t> of water that are not explained by the current principles of water</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The goal of our CI was to setup a lab that would be able to explore this area of water by testing properties and conducting experiments</a:t>
            </a:r>
            <a:endParaRPr>
              <a:solidFill>
                <a:srgbClr val="000000"/>
              </a:solidFill>
            </a:endParaRPr>
          </a:p>
        </p:txBody>
      </p:sp>
      <p:pic>
        <p:nvPicPr>
          <p:cNvPr id="65" name="Google Shape;65;p14"/>
          <p:cNvPicPr preferRelativeResize="0"/>
          <p:nvPr/>
        </p:nvPicPr>
        <p:blipFill rotWithShape="1">
          <a:blip r:embed="rId3">
            <a:alphaModFix/>
          </a:blip>
          <a:srcRect b="4345" l="4147" r="4302" t="6598"/>
          <a:stretch/>
        </p:blipFill>
        <p:spPr>
          <a:xfrm>
            <a:off x="6711075" y="0"/>
            <a:ext cx="2432925" cy="1738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170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Fourth Phase of Water</a:t>
            </a:r>
            <a:endParaRPr/>
          </a:p>
        </p:txBody>
      </p:sp>
      <p:sp>
        <p:nvSpPr>
          <p:cNvPr id="71" name="Google Shape;71;p15"/>
          <p:cNvSpPr txBox="1"/>
          <p:nvPr>
            <p:ph idx="1" type="body"/>
          </p:nvPr>
        </p:nvSpPr>
        <p:spPr>
          <a:xfrm>
            <a:off x="311700" y="1152475"/>
            <a:ext cx="7260300" cy="250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Introduces common phenomena of water that cannot be explained</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Describes findings of EZ water</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Uses EZ water theory to attempt to explain common behaviors of water as well as the more uncommon</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Describes a theoretical structure of water that would be responsible for the characteristics of EZ water</a:t>
            </a:r>
            <a:endParaRPr>
              <a:solidFill>
                <a:srgbClr val="000000"/>
              </a:solidFill>
            </a:endParaRPr>
          </a:p>
        </p:txBody>
      </p:sp>
      <p:pic>
        <p:nvPicPr>
          <p:cNvPr id="72" name="Google Shape;72;p15"/>
          <p:cNvPicPr preferRelativeResize="0"/>
          <p:nvPr/>
        </p:nvPicPr>
        <p:blipFill>
          <a:blip r:embed="rId3">
            <a:alphaModFix/>
          </a:blip>
          <a:stretch>
            <a:fillRect/>
          </a:stretch>
        </p:blipFill>
        <p:spPr>
          <a:xfrm>
            <a:off x="7571899" y="-1"/>
            <a:ext cx="1572100" cy="2355800"/>
          </a:xfrm>
          <a:prstGeom prst="rect">
            <a:avLst/>
          </a:prstGeom>
          <a:noFill/>
          <a:ln>
            <a:noFill/>
          </a:ln>
        </p:spPr>
      </p:pic>
      <p:sp>
        <p:nvSpPr>
          <p:cNvPr id="73" name="Google Shape;73;p15"/>
          <p:cNvSpPr txBox="1"/>
          <p:nvPr/>
        </p:nvSpPr>
        <p:spPr>
          <a:xfrm>
            <a:off x="796375" y="3916075"/>
            <a:ext cx="7130700" cy="91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can warm water freeze faster than cold water?</a:t>
            </a:r>
            <a:endParaRPr sz="1800"/>
          </a:p>
          <a:p>
            <a:pPr indent="0" lvl="0" marL="0" rtl="0" algn="l">
              <a:spcBef>
                <a:spcPts val="0"/>
              </a:spcBef>
              <a:spcAft>
                <a:spcPts val="0"/>
              </a:spcAft>
              <a:buNone/>
            </a:pPr>
            <a:r>
              <a:rPr lang="en" sz="1800"/>
              <a:t>How does water get to the top of trees?</a:t>
            </a:r>
            <a:endParaRPr sz="1800"/>
          </a:p>
          <a:p>
            <a:pPr indent="0" lvl="0" marL="0" rtl="0" algn="l">
              <a:spcBef>
                <a:spcPts val="0"/>
              </a:spcBef>
              <a:spcAft>
                <a:spcPts val="0"/>
              </a:spcAft>
              <a:buNone/>
            </a:pPr>
            <a:r>
              <a:rPr lang="en" sz="1800"/>
              <a:t>Why is ice so slippery?</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146125"/>
            <a:ext cx="8520600" cy="87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Kelvin water dropper</a:t>
            </a:r>
            <a:endParaRPr/>
          </a:p>
          <a:p>
            <a:pPr indent="0" lvl="0" marL="0" rtl="0" algn="l">
              <a:spcBef>
                <a:spcPts val="0"/>
              </a:spcBef>
              <a:spcAft>
                <a:spcPts val="0"/>
              </a:spcAft>
              <a:buNone/>
            </a:pPr>
            <a:r>
              <a:rPr lang="en" sz="1800"/>
              <a:t>With</a:t>
            </a:r>
            <a:r>
              <a:rPr lang="en" sz="1800"/>
              <a:t> no moving parts, a falling stream of water can generate electricity</a:t>
            </a:r>
            <a:endParaRPr sz="1800"/>
          </a:p>
        </p:txBody>
      </p:sp>
      <p:sp>
        <p:nvSpPr>
          <p:cNvPr id="79" name="Google Shape;79;p16"/>
          <p:cNvSpPr txBox="1"/>
          <p:nvPr>
            <p:ph idx="1" type="body"/>
          </p:nvPr>
        </p:nvSpPr>
        <p:spPr>
          <a:xfrm>
            <a:off x="311700" y="1519675"/>
            <a:ext cx="6300300" cy="3049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Many iterations to get a working model</a:t>
            </a:r>
            <a:endParaRPr/>
          </a:p>
          <a:p>
            <a:pPr indent="-342900" lvl="0" marL="457200" rtl="0" algn="l">
              <a:spcBef>
                <a:spcPts val="0"/>
              </a:spcBef>
              <a:spcAft>
                <a:spcPts val="0"/>
              </a:spcAft>
              <a:buSzPts val="1800"/>
              <a:buChar char="-"/>
            </a:pPr>
            <a:r>
              <a:rPr lang="en"/>
              <a:t>High voltage low current</a:t>
            </a:r>
            <a:endParaRPr/>
          </a:p>
          <a:p>
            <a:pPr indent="-342900" lvl="0" marL="457200" rtl="0" algn="l">
              <a:spcBef>
                <a:spcPts val="0"/>
              </a:spcBef>
              <a:spcAft>
                <a:spcPts val="0"/>
              </a:spcAft>
              <a:buSzPts val="1800"/>
              <a:buChar char="-"/>
            </a:pPr>
            <a:r>
              <a:rPr lang="en"/>
              <a:t>Bending of water stream</a:t>
            </a:r>
            <a:endParaRPr/>
          </a:p>
          <a:p>
            <a:pPr indent="-342900" lvl="0" marL="457200" rtl="0" algn="l">
              <a:spcBef>
                <a:spcPts val="0"/>
              </a:spcBef>
              <a:spcAft>
                <a:spcPts val="0"/>
              </a:spcAft>
              <a:buSzPts val="1800"/>
              <a:buChar char="-"/>
            </a:pPr>
            <a:r>
              <a:rPr lang="en"/>
              <a:t>Spark gap</a:t>
            </a:r>
            <a:endParaRPr/>
          </a:p>
          <a:p>
            <a:pPr indent="-342900" lvl="0" marL="457200" rtl="0" algn="l">
              <a:spcBef>
                <a:spcPts val="0"/>
              </a:spcBef>
              <a:spcAft>
                <a:spcPts val="0"/>
              </a:spcAft>
              <a:buSzPts val="1800"/>
              <a:buChar char="-"/>
            </a:pPr>
            <a:r>
              <a:rPr lang="en"/>
              <a:t>Reservoir</a:t>
            </a:r>
            <a:r>
              <a:rPr lang="en"/>
              <a:t> shape and size</a:t>
            </a:r>
            <a:endParaRPr/>
          </a:p>
          <a:p>
            <a:pPr indent="-342900" lvl="0" marL="457200" rtl="0" algn="l">
              <a:spcBef>
                <a:spcPts val="0"/>
              </a:spcBef>
              <a:spcAft>
                <a:spcPts val="0"/>
              </a:spcAft>
              <a:buSzPts val="1800"/>
              <a:buChar char="-"/>
            </a:pPr>
            <a:r>
              <a:rPr lang="en"/>
              <a:t>Droplet formation</a:t>
            </a:r>
            <a:endParaRPr/>
          </a:p>
        </p:txBody>
      </p:sp>
      <p:pic>
        <p:nvPicPr>
          <p:cNvPr id="80" name="Google Shape;80;p16"/>
          <p:cNvPicPr preferRelativeResize="0"/>
          <p:nvPr/>
        </p:nvPicPr>
        <p:blipFill rotWithShape="1">
          <a:blip r:embed="rId3">
            <a:alphaModFix/>
          </a:blip>
          <a:srcRect b="19471" l="0" r="0" t="0"/>
          <a:stretch/>
        </p:blipFill>
        <p:spPr>
          <a:xfrm>
            <a:off x="6611900" y="1403750"/>
            <a:ext cx="2532101" cy="2548851"/>
          </a:xfrm>
          <a:prstGeom prst="rect">
            <a:avLst/>
          </a:prstGeom>
          <a:noFill/>
          <a:ln>
            <a:noFill/>
          </a:ln>
        </p:spPr>
      </p:pic>
      <p:pic>
        <p:nvPicPr>
          <p:cNvPr id="81" name="Google Shape;81;p16" title="IMG_8896 2.MOV">
            <a:hlinkClick r:id="rId4"/>
          </p:cNvPr>
          <p:cNvPicPr preferRelativeResize="0"/>
          <p:nvPr/>
        </p:nvPicPr>
        <p:blipFill>
          <a:blip r:embed="rId5">
            <a:alphaModFix/>
          </a:blip>
          <a:stretch>
            <a:fillRect/>
          </a:stretch>
        </p:blipFill>
        <p:spPr>
          <a:xfrm>
            <a:off x="3557200" y="2935950"/>
            <a:ext cx="3458352" cy="19453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89650"/>
            <a:ext cx="8520600" cy="92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Rohani flow: the principle</a:t>
            </a:r>
            <a:endParaRPr/>
          </a:p>
          <a:p>
            <a:pPr indent="0" lvl="0" marL="0" rtl="0" algn="l">
              <a:spcBef>
                <a:spcPts val="0"/>
              </a:spcBef>
              <a:spcAft>
                <a:spcPts val="0"/>
              </a:spcAft>
              <a:buNone/>
            </a:pPr>
            <a:r>
              <a:rPr lang="en" sz="1800"/>
              <a:t>Horizontal</a:t>
            </a:r>
            <a:r>
              <a:rPr lang="en" sz="1800"/>
              <a:t> flow through submerged tubes with no pressure gradient</a:t>
            </a:r>
            <a:endParaRPr sz="1800"/>
          </a:p>
        </p:txBody>
      </p:sp>
      <p:sp>
        <p:nvSpPr>
          <p:cNvPr id="87" name="Google Shape;87;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t>Principles: </a:t>
            </a:r>
            <a:endParaRPr sz="1400"/>
          </a:p>
          <a:p>
            <a:pPr indent="-317500" lvl="0" marL="457200" rtl="0" algn="l">
              <a:lnSpc>
                <a:spcPct val="100000"/>
              </a:lnSpc>
              <a:spcBef>
                <a:spcPts val="0"/>
              </a:spcBef>
              <a:spcAft>
                <a:spcPts val="0"/>
              </a:spcAft>
              <a:buSzPts val="1400"/>
              <a:buChar char="-"/>
            </a:pPr>
            <a:r>
              <a:rPr lang="en" sz="1400"/>
              <a:t>EZ water surrounds nafion/hydrophilic tubes.</a:t>
            </a:r>
            <a:endParaRPr sz="1400"/>
          </a:p>
          <a:p>
            <a:pPr indent="-317500" lvl="0" marL="457200" rtl="0" algn="l">
              <a:lnSpc>
                <a:spcPct val="100000"/>
              </a:lnSpc>
              <a:spcBef>
                <a:spcPts val="0"/>
              </a:spcBef>
              <a:spcAft>
                <a:spcPts val="0"/>
              </a:spcAft>
              <a:buSzPts val="1400"/>
              <a:buChar char="-"/>
            </a:pPr>
            <a:r>
              <a:rPr lang="en" sz="1400"/>
              <a:t>EZ layer = </a:t>
            </a:r>
            <a:r>
              <a:rPr lang="en" sz="1400"/>
              <a:t>negative</a:t>
            </a:r>
            <a:r>
              <a:rPr lang="en" sz="1400"/>
              <a:t> </a:t>
            </a:r>
            <a:endParaRPr sz="1400"/>
          </a:p>
          <a:p>
            <a:pPr indent="-317500" lvl="0" marL="457200" rtl="0" algn="l">
              <a:lnSpc>
                <a:spcPct val="100000"/>
              </a:lnSpc>
              <a:spcBef>
                <a:spcPts val="0"/>
              </a:spcBef>
              <a:spcAft>
                <a:spcPts val="0"/>
              </a:spcAft>
              <a:buSzPts val="1400"/>
              <a:buChar char="-"/>
            </a:pPr>
            <a:r>
              <a:rPr lang="en" sz="1400"/>
              <a:t>Bulk water = positive  </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lang="en" sz="1400"/>
              <a:t>Rohani experiment findings:</a:t>
            </a:r>
            <a:endParaRPr sz="1400"/>
          </a:p>
          <a:p>
            <a:pPr indent="-317500" lvl="0" marL="457200" rtl="0" algn="l">
              <a:lnSpc>
                <a:spcPct val="100000"/>
              </a:lnSpc>
              <a:spcBef>
                <a:spcPts val="0"/>
              </a:spcBef>
              <a:spcAft>
                <a:spcPts val="0"/>
              </a:spcAft>
              <a:buSzPts val="1400"/>
              <a:buChar char="-"/>
            </a:pPr>
            <a:r>
              <a:rPr lang="en" sz="1400"/>
              <a:t>Self driven flow is observed in nafion and other hydrophilic tubes immersed in water</a:t>
            </a:r>
            <a:endParaRPr sz="1400"/>
          </a:p>
          <a:p>
            <a:pPr indent="-317500" lvl="0" marL="457200" rtl="0" algn="l">
              <a:lnSpc>
                <a:spcPct val="100000"/>
              </a:lnSpc>
              <a:spcBef>
                <a:spcPts val="0"/>
              </a:spcBef>
              <a:spcAft>
                <a:spcPts val="0"/>
              </a:spcAft>
              <a:buSzPts val="1400"/>
              <a:buChar char="-"/>
            </a:pPr>
            <a:r>
              <a:rPr lang="en" sz="1400"/>
              <a:t>Hypothesis: an axial proton gradient drives the flow. </a:t>
            </a:r>
            <a:endParaRPr sz="1400"/>
          </a:p>
          <a:p>
            <a:pPr indent="-317500" lvl="0" marL="457200" rtl="0" algn="l">
              <a:lnSpc>
                <a:spcPct val="100000"/>
              </a:lnSpc>
              <a:spcBef>
                <a:spcPts val="0"/>
              </a:spcBef>
              <a:spcAft>
                <a:spcPts val="0"/>
              </a:spcAft>
              <a:buSzPts val="1400"/>
              <a:buChar char="-"/>
            </a:pPr>
            <a:r>
              <a:rPr lang="en" sz="1400"/>
              <a:t>This proton generation seems to driven by light. Deduced from: faster flow with UV light</a:t>
            </a:r>
            <a:endParaRPr sz="1400"/>
          </a:p>
        </p:txBody>
      </p:sp>
      <p:pic>
        <p:nvPicPr>
          <p:cNvPr id="88" name="Google Shape;88;p17"/>
          <p:cNvPicPr preferRelativeResize="0"/>
          <p:nvPr/>
        </p:nvPicPr>
        <p:blipFill>
          <a:blip r:embed="rId3">
            <a:alphaModFix/>
          </a:blip>
          <a:stretch>
            <a:fillRect/>
          </a:stretch>
        </p:blipFill>
        <p:spPr>
          <a:xfrm>
            <a:off x="6559150" y="939450"/>
            <a:ext cx="2273149" cy="1712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a:t>
            </a:r>
            <a:endParaRPr/>
          </a:p>
        </p:txBody>
      </p:sp>
      <p:sp>
        <p:nvSpPr>
          <p:cNvPr id="94" name="Google Shape;94;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Not conducted. </a:t>
            </a:r>
            <a:r>
              <a:rPr lang="en" sz="1400"/>
              <a:t>Apparatus</a:t>
            </a:r>
            <a:r>
              <a:rPr lang="en" sz="1400"/>
              <a:t> shown below</a:t>
            </a:r>
            <a:endParaRPr sz="1400"/>
          </a:p>
          <a:p>
            <a:pPr indent="0" lvl="0" marL="0" rtl="0" algn="l">
              <a:spcBef>
                <a:spcPts val="1600"/>
              </a:spcBef>
              <a:spcAft>
                <a:spcPts val="0"/>
              </a:spcAft>
              <a:buNone/>
            </a:pPr>
            <a:r>
              <a:rPr lang="en" sz="1400"/>
              <a:t>Materials: Nafion tubing, distilled deionized water, experimental chamber, m</a:t>
            </a:r>
            <a:r>
              <a:rPr lang="en" sz="1400"/>
              <a:t>icrospheres, inverted microscope, UV</a:t>
            </a:r>
            <a:r>
              <a:rPr lang="en" sz="1400"/>
              <a:t> light source, image data software, camera attachment to microscope.</a:t>
            </a:r>
            <a:endParaRPr sz="1400"/>
          </a:p>
          <a:p>
            <a:pPr indent="0" lvl="0" marL="0" rtl="0" algn="l">
              <a:spcBef>
                <a:spcPts val="1600"/>
              </a:spcBef>
              <a:spcAft>
                <a:spcPts val="1600"/>
              </a:spcAft>
              <a:buNone/>
            </a:pPr>
            <a:r>
              <a:t/>
            </a:r>
            <a:endParaRPr sz="1400"/>
          </a:p>
        </p:txBody>
      </p:sp>
      <p:pic>
        <p:nvPicPr>
          <p:cNvPr id="95" name="Google Shape;95;p18"/>
          <p:cNvPicPr preferRelativeResize="0"/>
          <p:nvPr/>
        </p:nvPicPr>
        <p:blipFill>
          <a:blip r:embed="rId3">
            <a:alphaModFix/>
          </a:blip>
          <a:stretch>
            <a:fillRect/>
          </a:stretch>
        </p:blipFill>
        <p:spPr>
          <a:xfrm>
            <a:off x="1006750" y="2430625"/>
            <a:ext cx="7581550" cy="2362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168100"/>
            <a:ext cx="8520600" cy="8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database</a:t>
            </a:r>
            <a:endParaRPr/>
          </a:p>
          <a:p>
            <a:pPr indent="0" lvl="0" marL="0" rtl="0" algn="l">
              <a:spcBef>
                <a:spcPts val="0"/>
              </a:spcBef>
              <a:spcAft>
                <a:spcPts val="0"/>
              </a:spcAft>
              <a:buNone/>
            </a:pPr>
            <a:r>
              <a:t/>
            </a:r>
            <a:endParaRPr/>
          </a:p>
        </p:txBody>
      </p:sp>
      <p:sp>
        <p:nvSpPr>
          <p:cNvPr id="101" name="Google Shape;101;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Goal: To learn more about the theory of EZ water by exploring scientific literature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Mainly focused on the EZ’s characteristics but also critiques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Created a database summarizing a variety of significant papers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Created an effective organizational system </a:t>
            </a:r>
            <a:endParaRPr>
              <a:solidFill>
                <a:srgbClr val="000000"/>
              </a:solidFill>
            </a:endParaRPr>
          </a:p>
        </p:txBody>
      </p:sp>
      <p:pic>
        <p:nvPicPr>
          <p:cNvPr descr="Google Sheets Logo transparent PNG - StickPNG" id="102" name="Google Shape;102;p19"/>
          <p:cNvPicPr preferRelativeResize="0"/>
          <p:nvPr/>
        </p:nvPicPr>
        <p:blipFill>
          <a:blip r:embed="rId3">
            <a:alphaModFix/>
          </a:blip>
          <a:stretch>
            <a:fillRect/>
          </a:stretch>
        </p:blipFill>
        <p:spPr>
          <a:xfrm>
            <a:off x="3697325" y="3288025"/>
            <a:ext cx="3105150" cy="1476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168100"/>
            <a:ext cx="8520600" cy="8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database</a:t>
            </a:r>
            <a:endParaRPr/>
          </a:p>
          <a:p>
            <a:pPr indent="0" lvl="0" marL="0" rtl="0" algn="l">
              <a:spcBef>
                <a:spcPts val="0"/>
              </a:spcBef>
              <a:spcAft>
                <a:spcPts val="0"/>
              </a:spcAft>
              <a:buNone/>
            </a:pPr>
            <a:r>
              <a:t/>
            </a:r>
            <a:endParaRPr/>
          </a:p>
        </p:txBody>
      </p:sp>
      <p:sp>
        <p:nvSpPr>
          <p:cNvPr id="108" name="Google Shape;108;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Skills: Organization and ability to read and understand complex papers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Potential for improvement</a:t>
            </a:r>
            <a:endParaRPr>
              <a:solidFill>
                <a:srgbClr val="000000"/>
              </a:solidFill>
            </a:endParaRPr>
          </a:p>
        </p:txBody>
      </p:sp>
      <p:pic>
        <p:nvPicPr>
          <p:cNvPr descr="Google slides Logos" id="109" name="Google Shape;109;p20"/>
          <p:cNvPicPr preferRelativeResize="0"/>
          <p:nvPr/>
        </p:nvPicPr>
        <p:blipFill>
          <a:blip r:embed="rId3">
            <a:alphaModFix/>
          </a:blip>
          <a:stretch>
            <a:fillRect/>
          </a:stretch>
        </p:blipFill>
        <p:spPr>
          <a:xfrm>
            <a:off x="1744009" y="2571750"/>
            <a:ext cx="4743641" cy="1775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115" name="Google Shape;115;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Water has so many unexplained behaviors. Being such an abundant molecule, some would assume we know everything about it, but we do not. The largest take away from this research is that water as a group of molecules can behave differently than an individual molecule.</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